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56" r:id="rId1"/>
  </p:sldMasterIdLst>
  <p:sldIdLst>
    <p:sldId id="256" r:id="rId2"/>
    <p:sldId id="259" r:id="rId3"/>
    <p:sldId id="258" r:id="rId4"/>
    <p:sldId id="257" r:id="rId5"/>
    <p:sldId id="265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00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503B-8E28-4BEB-8D19-93516CD2C111}" type="datetimeFigureOut">
              <a:rPr lang="it-IT" smtClean="0"/>
              <a:pPr/>
              <a:t>16-02-2013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3B38-6B3F-4135-B53E-B02133789757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503B-8E28-4BEB-8D19-93516CD2C111}" type="datetimeFigureOut">
              <a:rPr lang="it-IT" smtClean="0"/>
              <a:pPr/>
              <a:t>16-02-2013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3B38-6B3F-4135-B53E-B02133789757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503B-8E28-4BEB-8D19-93516CD2C111}" type="datetimeFigureOut">
              <a:rPr lang="it-IT" smtClean="0"/>
              <a:pPr/>
              <a:t>16-02-2013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3B38-6B3F-4135-B53E-B02133789757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503B-8E28-4BEB-8D19-93516CD2C111}" type="datetimeFigureOut">
              <a:rPr lang="it-IT" smtClean="0"/>
              <a:pPr/>
              <a:t>16-02-2013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3B38-6B3F-4135-B53E-B02133789757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503B-8E28-4BEB-8D19-93516CD2C111}" type="datetimeFigureOut">
              <a:rPr lang="it-IT" smtClean="0"/>
              <a:pPr/>
              <a:t>16-02-2013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3B38-6B3F-4135-B53E-B02133789757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503B-8E28-4BEB-8D19-93516CD2C111}" type="datetimeFigureOut">
              <a:rPr lang="it-IT" smtClean="0"/>
              <a:pPr/>
              <a:t>16-02-2013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3B38-6B3F-4135-B53E-B02133789757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503B-8E28-4BEB-8D19-93516CD2C111}" type="datetimeFigureOut">
              <a:rPr lang="it-IT" smtClean="0"/>
              <a:pPr/>
              <a:t>16-02-2013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3B38-6B3F-4135-B53E-B02133789757}" type="slidenum">
              <a:rPr lang="it-IT" smtClean="0"/>
              <a:pPr/>
              <a:t>‹n.›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503B-8E28-4BEB-8D19-93516CD2C111}" type="datetimeFigureOut">
              <a:rPr lang="it-IT" smtClean="0"/>
              <a:pPr/>
              <a:t>16-02-2013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3B38-6B3F-4135-B53E-B02133789757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503B-8E28-4BEB-8D19-93516CD2C111}" type="datetimeFigureOut">
              <a:rPr lang="it-IT" smtClean="0"/>
              <a:pPr/>
              <a:t>16-02-2013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3B38-6B3F-4135-B53E-B02133789757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503B-8E28-4BEB-8D19-93516CD2C111}" type="datetimeFigureOut">
              <a:rPr lang="it-IT" smtClean="0"/>
              <a:pPr/>
              <a:t>16-02-2013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3B38-6B3F-4135-B53E-B02133789757}" type="slidenum">
              <a:rPr lang="it-IT" smtClean="0"/>
              <a:pPr/>
              <a:t>‹n.›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503B-8E28-4BEB-8D19-93516CD2C111}" type="datetimeFigureOut">
              <a:rPr lang="it-IT" smtClean="0"/>
              <a:pPr/>
              <a:t>16-02-2013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3B38-6B3F-4135-B53E-B02133789757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F1B6503B-8E28-4BEB-8D19-93516CD2C111}" type="datetimeFigureOut">
              <a:rPr lang="it-IT" smtClean="0"/>
              <a:pPr/>
              <a:t>16-02-2013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A803B38-6B3F-4135-B53E-B02133789757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sz="4800" dirty="0"/>
              <a:t>Quale futuro per l’Università Statale e per la Ricerca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it-IT" b="1" i="1" dirty="0"/>
              <a:t>D</a:t>
            </a:r>
            <a:r>
              <a:rPr lang="it-IT" b="1" i="1" dirty="0" smtClean="0"/>
              <a:t>iritto </a:t>
            </a:r>
            <a:r>
              <a:rPr lang="it-IT" b="1" i="1" dirty="0"/>
              <a:t>allo studio: organizzazione, finanziamento e compartecipazione del territorio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01974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67818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Percentuale delle iscrizioni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7584" y="2060848"/>
            <a:ext cx="7543800" cy="3886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Il numero di</a:t>
            </a:r>
            <a:r>
              <a:rPr lang="it-IT" dirty="0" smtClean="0"/>
              <a:t> coloro che conseguono un </a:t>
            </a:r>
            <a:r>
              <a:rPr lang="it-IT" dirty="0"/>
              <a:t>titolo di studio universitario, in</a:t>
            </a:r>
            <a:r>
              <a:rPr lang="it-IT" dirty="0" smtClean="0"/>
              <a:t> Italia</a:t>
            </a:r>
            <a:r>
              <a:rPr lang="it-IT" dirty="0"/>
              <a:t>, è decisamente</a:t>
            </a:r>
            <a:r>
              <a:rPr lang="it-IT" dirty="0" smtClean="0"/>
              <a:t> inferiore alla </a:t>
            </a:r>
            <a:r>
              <a:rPr lang="it-IT" dirty="0"/>
              <a:t>media </a:t>
            </a:r>
            <a:r>
              <a:rPr lang="it-IT" dirty="0" smtClean="0"/>
              <a:t>OCSE (</a:t>
            </a:r>
            <a:r>
              <a:rPr lang="it-IT" dirty="0"/>
              <a:t>Organizzazione per la cooperazione e lo sviluppo </a:t>
            </a:r>
            <a:r>
              <a:rPr lang="it-IT" dirty="0" smtClean="0"/>
              <a:t>economico): </a:t>
            </a:r>
            <a:r>
              <a:rPr lang="it-IT" dirty="0" smtClean="0">
                <a:solidFill>
                  <a:srgbClr val="FF0000"/>
                </a:solidFill>
              </a:rPr>
              <a:t>nel </a:t>
            </a:r>
            <a:r>
              <a:rPr lang="it-IT" dirty="0">
                <a:solidFill>
                  <a:srgbClr val="FF0000"/>
                </a:solidFill>
              </a:rPr>
              <a:t>2010</a:t>
            </a:r>
            <a:r>
              <a:rPr lang="it-IT" dirty="0" smtClean="0">
                <a:solidFill>
                  <a:srgbClr val="FF0000"/>
                </a:solidFill>
              </a:rPr>
              <a:t> l’Italia è al </a:t>
            </a:r>
            <a:r>
              <a:rPr lang="it-IT" dirty="0">
                <a:solidFill>
                  <a:srgbClr val="FF0000"/>
                </a:solidFill>
              </a:rPr>
              <a:t>34° posto su 36 Paesi </a:t>
            </a:r>
            <a:r>
              <a:rPr lang="it-IT" dirty="0" smtClean="0">
                <a:solidFill>
                  <a:srgbClr val="FF0000"/>
                </a:solidFill>
              </a:rPr>
              <a:t>considerati</a:t>
            </a:r>
            <a:r>
              <a:rPr lang="it-IT" dirty="0" smtClean="0"/>
              <a:t> [</a:t>
            </a:r>
            <a:r>
              <a:rPr lang="it-IT" dirty="0"/>
              <a:t>OCSE, </a:t>
            </a:r>
            <a:r>
              <a:rPr lang="it-IT" dirty="0" err="1"/>
              <a:t>Education</a:t>
            </a:r>
            <a:r>
              <a:rPr lang="it-IT" dirty="0"/>
              <a:t> at a </a:t>
            </a:r>
            <a:r>
              <a:rPr lang="it-IT" dirty="0" err="1"/>
              <a:t>Glance</a:t>
            </a:r>
            <a:r>
              <a:rPr lang="it-IT" dirty="0"/>
              <a:t> 2012</a:t>
            </a:r>
            <a:r>
              <a:rPr lang="it-IT" dirty="0" smtClean="0"/>
              <a:t>].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Nella fascia </a:t>
            </a:r>
            <a:r>
              <a:rPr lang="it-IT" dirty="0"/>
              <a:t>di età 30-34 </a:t>
            </a:r>
            <a:r>
              <a:rPr lang="it-IT" dirty="0" smtClean="0"/>
              <a:t>anni </a:t>
            </a:r>
            <a:r>
              <a:rPr lang="it-IT" dirty="0"/>
              <a:t>solo il 19% possiede un diploma di </a:t>
            </a:r>
            <a:r>
              <a:rPr lang="it-IT" dirty="0" smtClean="0"/>
              <a:t>laurea</a:t>
            </a:r>
            <a:r>
              <a:rPr lang="it-IT" dirty="0"/>
              <a:t>, contro una media europea del 30% 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0006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848872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Spesa per studente e diritto allo studio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5576" y="2132856"/>
            <a:ext cx="7543800" cy="3886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smtClean="0"/>
              <a:t>Dalle </a:t>
            </a:r>
            <a:r>
              <a:rPr lang="it-IT" dirty="0"/>
              <a:t>rilevazioni </a:t>
            </a:r>
            <a:r>
              <a:rPr lang="it-IT" dirty="0" smtClean="0"/>
              <a:t>OCSE </a:t>
            </a:r>
            <a:r>
              <a:rPr lang="it-IT" dirty="0">
                <a:solidFill>
                  <a:srgbClr val="FF0000"/>
                </a:solidFill>
              </a:rPr>
              <a:t>l’Italia </a:t>
            </a:r>
            <a:r>
              <a:rPr lang="it-IT" dirty="0" smtClean="0">
                <a:solidFill>
                  <a:srgbClr val="FF0000"/>
                </a:solidFill>
              </a:rPr>
              <a:t>si trova al </a:t>
            </a:r>
            <a:r>
              <a:rPr lang="it-IT" dirty="0">
                <a:solidFill>
                  <a:srgbClr val="FF0000"/>
                </a:solidFill>
              </a:rPr>
              <a:t>16° posto su 25 Paesi</a:t>
            </a:r>
            <a:r>
              <a:rPr lang="it-IT" dirty="0"/>
              <a:t> </a:t>
            </a:r>
            <a:r>
              <a:rPr lang="it-IT" dirty="0" smtClean="0"/>
              <a:t>considerati quanto </a:t>
            </a:r>
            <a:r>
              <a:rPr lang="it-IT" dirty="0"/>
              <a:t>a spesa cumulativa per studente per tutto il corso degli </a:t>
            </a:r>
            <a:r>
              <a:rPr lang="it-IT" dirty="0" smtClean="0"/>
              <a:t>studi.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Il </a:t>
            </a:r>
            <a:r>
              <a:rPr lang="it-IT" dirty="0"/>
              <a:t>fondo nazionale disponibile per finanziare le borse di </a:t>
            </a:r>
            <a:r>
              <a:rPr lang="it-IT" dirty="0" smtClean="0"/>
              <a:t>studio </a:t>
            </a:r>
            <a:r>
              <a:rPr lang="it-IT" dirty="0"/>
              <a:t>tra gli anni 2009-2011 ha subito una riduzione che ha comportato una </a:t>
            </a:r>
            <a:r>
              <a:rPr lang="it-IT" dirty="0" smtClean="0"/>
              <a:t>diminuzione </a:t>
            </a:r>
            <a:r>
              <a:rPr lang="it-IT" dirty="0"/>
              <a:t>degli studenti che hanno usufruito della borsa dall’ 84% al 75% degli </a:t>
            </a:r>
            <a:r>
              <a:rPr lang="it-IT" dirty="0" smtClean="0"/>
              <a:t>aventi diritto.</a:t>
            </a:r>
            <a:endParaRPr lang="it-IT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5320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Calo delle </a:t>
            </a:r>
            <a:r>
              <a:rPr lang="it-IT" dirty="0"/>
              <a:t>iscrizioni</a:t>
            </a:r>
            <a:br>
              <a:rPr lang="it-IT" dirty="0"/>
            </a:br>
            <a:r>
              <a:rPr lang="it-IT" sz="1600" dirty="0" smtClean="0"/>
              <a:t> da </a:t>
            </a:r>
            <a:r>
              <a:rPr lang="it-IT" sz="1800" dirty="0" smtClean="0"/>
              <a:t>338.482 </a:t>
            </a:r>
            <a:r>
              <a:rPr lang="it-IT" sz="1800" dirty="0"/>
              <a:t> </a:t>
            </a:r>
            <a:r>
              <a:rPr lang="it-IT" sz="1800" dirty="0" smtClean="0"/>
              <a:t>nel 2003-2004 a </a:t>
            </a:r>
            <a:r>
              <a:rPr lang="it-IT" sz="1800" dirty="0"/>
              <a:t>280.144 </a:t>
            </a:r>
            <a:r>
              <a:rPr lang="it-IT" sz="1800" dirty="0" smtClean="0"/>
              <a:t> nel 2011-2012</a:t>
            </a:r>
            <a:endParaRPr lang="it-IT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44824"/>
            <a:ext cx="6275487" cy="4203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6187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7646691" cy="545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37375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2"/>
            <a:ext cx="7488832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6194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6781800" cy="116815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>Formazione </a:t>
            </a:r>
            <a:r>
              <a:rPr lang="it-IT" dirty="0" smtClean="0"/>
              <a:t>post-laurea</a:t>
            </a:r>
            <a:br>
              <a:rPr lang="it-IT" dirty="0" smtClean="0"/>
            </a:br>
            <a:r>
              <a:rPr lang="it-IT" sz="3100" dirty="0"/>
              <a:t>DOTTORATI DI RICERCA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5576" y="1628800"/>
            <a:ext cx="7543800" cy="4462264"/>
          </a:xfrm>
        </p:spPr>
        <p:txBody>
          <a:bodyPr/>
          <a:lstStyle/>
          <a:p>
            <a:pPr marL="0" indent="0">
              <a:buNone/>
            </a:pPr>
            <a:r>
              <a:rPr lang="it-IT" b="1" dirty="0" smtClean="0"/>
              <a:t>Accessi al dottorato</a:t>
            </a:r>
          </a:p>
          <a:p>
            <a:pPr marL="0" indent="0" algn="just">
              <a:buNone/>
            </a:pPr>
            <a:r>
              <a:rPr lang="it-IT" dirty="0" smtClean="0"/>
              <a:t>La </a:t>
            </a:r>
            <a:r>
              <a:rPr lang="it-IT" dirty="0"/>
              <a:t>percentuale degli studenti </a:t>
            </a:r>
            <a:r>
              <a:rPr lang="it-IT" dirty="0" smtClean="0"/>
              <a:t>tra i 25 e 27 anni </a:t>
            </a:r>
            <a:r>
              <a:rPr lang="it-IT" dirty="0"/>
              <a:t>che in Italia accedono ai corsi di dottorato è sotto la media europea di poco </a:t>
            </a:r>
            <a:r>
              <a:rPr lang="it-IT" dirty="0" smtClean="0"/>
              <a:t>meno </a:t>
            </a:r>
            <a:r>
              <a:rPr lang="it-IT" dirty="0"/>
              <a:t>di un punto percentuale che, in termini assoluti, significa la mancanza di circa 6.000 </a:t>
            </a:r>
            <a:r>
              <a:rPr lang="it-IT" dirty="0" smtClean="0"/>
              <a:t>dottorandi </a:t>
            </a:r>
            <a:r>
              <a:rPr lang="it-IT" dirty="0"/>
              <a:t>di ricerca italiani ogni </a:t>
            </a:r>
            <a:r>
              <a:rPr lang="it-IT" dirty="0" smtClean="0"/>
              <a:t>anno.</a:t>
            </a:r>
            <a:endParaRPr lang="it-IT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51814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458526" y="348154"/>
            <a:ext cx="6192688" cy="484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tangolo 3"/>
          <p:cNvSpPr/>
          <p:nvPr/>
        </p:nvSpPr>
        <p:spPr>
          <a:xfrm>
            <a:off x="609600" y="5166188"/>
            <a:ext cx="77085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Dal </a:t>
            </a:r>
            <a:r>
              <a:rPr lang="it-IT" b="1" dirty="0"/>
              <a:t>2007 in poi il numero di </a:t>
            </a:r>
            <a:r>
              <a:rPr lang="it-IT" b="1" dirty="0" smtClean="0"/>
              <a:t>borse </a:t>
            </a:r>
            <a:r>
              <a:rPr lang="it-IT" b="1" dirty="0"/>
              <a:t>di dottorato, e di conseguenza di posti disponibili e di iscritti, è diminuito progressivamente. </a:t>
            </a:r>
            <a:r>
              <a:rPr lang="it-IT" b="1" dirty="0" smtClean="0"/>
              <a:t>In Italia quasi il 50</a:t>
            </a:r>
            <a:r>
              <a:rPr lang="it-IT" b="1" dirty="0"/>
              <a:t>% del </a:t>
            </a:r>
            <a:r>
              <a:rPr lang="it-IT" b="1" dirty="0" smtClean="0"/>
              <a:t>totale dei dottorandi ha conseguito il titolo pur </a:t>
            </a:r>
            <a:r>
              <a:rPr lang="it-IT" b="1" dirty="0"/>
              <a:t>non usufruendo di </a:t>
            </a:r>
            <a:r>
              <a:rPr lang="it-IT" b="1" dirty="0" smtClean="0"/>
              <a:t>borsa.</a:t>
            </a:r>
            <a:endParaRPr lang="it-IT" b="1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61378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6781800" cy="880120"/>
          </a:xfrm>
        </p:spPr>
        <p:txBody>
          <a:bodyPr>
            <a:noAutofit/>
          </a:bodyPr>
          <a:lstStyle/>
          <a:p>
            <a:pPr algn="ctr"/>
            <a:r>
              <a:rPr lang="it-IT" sz="8000" dirty="0" smtClean="0"/>
              <a:t>DOMANDE</a:t>
            </a:r>
            <a:endParaRPr lang="it-IT" sz="8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1340768"/>
            <a:ext cx="7543800" cy="4822304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+mj-lt"/>
              <a:buAutoNum type="arabicParenR"/>
            </a:pPr>
            <a:r>
              <a:rPr lang="it-IT" dirty="0" smtClean="0">
                <a:solidFill>
                  <a:srgbClr val="FF0000"/>
                </a:solidFill>
              </a:rPr>
              <a:t>Quale è la posizione che ritenete debba occupare l’università nell’elenco delle priorità nazionali?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it-IT" dirty="0" smtClean="0">
                <a:solidFill>
                  <a:srgbClr val="0000FF"/>
                </a:solidFill>
              </a:rPr>
              <a:t>Pensate di volere </a:t>
            </a:r>
            <a:r>
              <a:rPr lang="it-IT" dirty="0" smtClean="0">
                <a:solidFill>
                  <a:srgbClr val="0000FF"/>
                </a:solidFill>
              </a:rPr>
              <a:t>mantenere il valore legale del titolo di studio?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it-IT" dirty="0" smtClean="0">
                <a:solidFill>
                  <a:srgbClr val="FF0000"/>
                </a:solidFill>
              </a:rPr>
              <a:t>Pensate di </a:t>
            </a:r>
            <a:r>
              <a:rPr lang="it-IT" dirty="0" smtClean="0">
                <a:solidFill>
                  <a:srgbClr val="FF0000"/>
                </a:solidFill>
              </a:rPr>
              <a:t>mantenere e/o di introdurre nuovi meccanismi di competizione tra gli Atenei?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it-IT" dirty="0" smtClean="0">
                <a:solidFill>
                  <a:srgbClr val="0000FF"/>
                </a:solidFill>
              </a:rPr>
              <a:t>Quale è la vostra politica in materia di borse di studio? </a:t>
            </a:r>
            <a:r>
              <a:rPr lang="it-IT" dirty="0" smtClean="0">
                <a:solidFill>
                  <a:srgbClr val="0000FF"/>
                </a:solidFill>
              </a:rPr>
              <a:t>Siete favorevoli all’abolizione di un tetto alla tassazione universitaria?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it-IT" dirty="0" smtClean="0">
                <a:solidFill>
                  <a:srgbClr val="FF0000"/>
                </a:solidFill>
              </a:rPr>
              <a:t>Cosa pensate del numero chiuso?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it-IT" dirty="0" smtClean="0">
                <a:solidFill>
                  <a:srgbClr val="0000FF"/>
                </a:solidFill>
              </a:rPr>
              <a:t>Pensate di estendere al dottorato di ricerca i diritti del lavoro di ricerca? Cosa pensate dei dottorati senza borsa?</a:t>
            </a:r>
            <a:endParaRPr lang="it-IT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171091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147</TotalTime>
  <Words>397</Words>
  <Application>Microsoft Office PowerPoint</Application>
  <PresentationFormat>Presentazione su schermo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NewsPrint</vt:lpstr>
      <vt:lpstr>Quale futuro per l’Università Statale e per la Ricerca</vt:lpstr>
      <vt:lpstr>Percentuale delle iscrizioni</vt:lpstr>
      <vt:lpstr>Spesa per studente e diritto allo studio</vt:lpstr>
      <vt:lpstr>Calo delle iscrizioni  da 338.482  nel 2003-2004 a 280.144  nel 2011-2012</vt:lpstr>
      <vt:lpstr>Diapositiva 5</vt:lpstr>
      <vt:lpstr>Diapositiva 6</vt:lpstr>
      <vt:lpstr>  Formazione post-laurea DOTTORATI DI RICERCA</vt:lpstr>
      <vt:lpstr>Diapositiva 8</vt:lpstr>
      <vt:lpstr>DOMANDE</vt:lpstr>
    </vt:vector>
  </TitlesOfParts>
  <Company>Administrator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Administrator</dc:creator>
  <cp:lastModifiedBy>PP CO</cp:lastModifiedBy>
  <cp:revision>13</cp:revision>
  <dcterms:created xsi:type="dcterms:W3CDTF">2013-02-16T07:38:17Z</dcterms:created>
  <dcterms:modified xsi:type="dcterms:W3CDTF">2013-02-16T07:45:08Z</dcterms:modified>
</cp:coreProperties>
</file>